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2" r:id="rId4"/>
    <p:sldId id="279" r:id="rId5"/>
    <p:sldId id="265" r:id="rId6"/>
    <p:sldId id="277" r:id="rId7"/>
    <p:sldId id="276" r:id="rId8"/>
    <p:sldId id="268" r:id="rId9"/>
    <p:sldId id="27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5" autoAdjust="0"/>
    <p:restoredTop sz="94604"/>
  </p:normalViewPr>
  <p:slideViewPr>
    <p:cSldViewPr snapToGrid="0">
      <p:cViewPr varScale="1">
        <p:scale>
          <a:sx n="193" d="100"/>
          <a:sy n="193" d="100"/>
        </p:scale>
        <p:origin x="2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/>
              <a:t>日本とフランスを例に</a:t>
            </a:r>
            <a:br>
              <a:rPr kumimoji="1" lang="en-US" altLang="ja-JP" sz="5400" dirty="0"/>
            </a:br>
            <a:r>
              <a:rPr kumimoji="1" lang="ja-JP" altLang="en-US" sz="5400"/>
              <a:t>観光業への影響と対策を考える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024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02919" y="1537227"/>
            <a:ext cx="9784080" cy="4206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6600" dirty="0"/>
          </a:p>
          <a:p>
            <a:pPr marL="0" indent="0" algn="ctr">
              <a:buNone/>
            </a:pPr>
            <a:r>
              <a:rPr kumimoji="1" lang="en-US" altLang="ja-JP" sz="13800" dirty="0"/>
              <a:t>END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70160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>
            <a:extLst>
              <a:ext uri="{FF2B5EF4-FFF2-40B4-BE49-F238E27FC236}">
                <a16:creationId xmlns:a16="http://schemas.microsoft.com/office/drawing/2014/main" id="{1976CC6B-9FD4-A744-B0DA-3E46AF13E60D}"/>
              </a:ext>
            </a:extLst>
          </p:cNvPr>
          <p:cNvSpPr txBox="1">
            <a:spLocks/>
          </p:cNvSpPr>
          <p:nvPr/>
        </p:nvSpPr>
        <p:spPr>
          <a:xfrm>
            <a:off x="870438" y="833112"/>
            <a:ext cx="10452991" cy="584025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861D6240-91F1-CC43-97E9-1BA4E63A0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956" y="906240"/>
            <a:ext cx="5238991" cy="5600301"/>
          </a:xfr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CB93C962-C331-D64D-A88B-3F0424BFF5C1}"/>
              </a:ext>
            </a:extLst>
          </p:cNvPr>
          <p:cNvSpPr txBox="1">
            <a:spLocks/>
          </p:cNvSpPr>
          <p:nvPr/>
        </p:nvSpPr>
        <p:spPr>
          <a:xfrm>
            <a:off x="1182241" y="417597"/>
            <a:ext cx="5702149" cy="121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/>
              <a:t>日本の感染者の広がり</a:t>
            </a:r>
            <a:br>
              <a:rPr lang="en-US" altLang="ja-JP" dirty="0"/>
            </a:br>
            <a:r>
              <a:rPr lang="ja-JP" altLang="en-US" sz="2400">
                <a:solidFill>
                  <a:schemeClr val="bg1"/>
                </a:solidFill>
              </a:rPr>
              <a:t>（</a:t>
            </a:r>
            <a:r>
              <a:rPr lang="en-US" altLang="ja-JP" sz="2400" dirty="0">
                <a:solidFill>
                  <a:schemeClr val="bg1"/>
                </a:solidFill>
              </a:rPr>
              <a:t>2020</a:t>
            </a:r>
            <a:r>
              <a:rPr lang="ja-JP" altLang="en-US" sz="2400">
                <a:solidFill>
                  <a:schemeClr val="bg1"/>
                </a:solidFill>
              </a:rPr>
              <a:t>年</a:t>
            </a:r>
            <a:r>
              <a:rPr lang="en-US" altLang="ja-JP" sz="2400" dirty="0">
                <a:solidFill>
                  <a:schemeClr val="bg1"/>
                </a:solidFill>
              </a:rPr>
              <a:t>11</a:t>
            </a:r>
            <a:r>
              <a:rPr lang="ja-JP" altLang="en-US" sz="2400">
                <a:solidFill>
                  <a:schemeClr val="bg1"/>
                </a:solidFill>
              </a:rPr>
              <a:t>月</a:t>
            </a:r>
            <a:r>
              <a:rPr lang="en-US" altLang="ja-JP" sz="2400" dirty="0">
                <a:solidFill>
                  <a:schemeClr val="bg1"/>
                </a:solidFill>
              </a:rPr>
              <a:t>16</a:t>
            </a:r>
            <a:r>
              <a:rPr lang="ja-JP" altLang="en-US" sz="2400">
                <a:solidFill>
                  <a:schemeClr val="bg1"/>
                </a:solidFill>
              </a:rPr>
              <a:t>日現在）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7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069839"/>
          </a:xfrm>
        </p:spPr>
        <p:txBody>
          <a:bodyPr>
            <a:normAutofit/>
          </a:bodyPr>
          <a:lstStyle/>
          <a:p>
            <a:r>
              <a:rPr kumimoji="1" lang="ja-JP" altLang="en-US" sz="3200"/>
              <a:t>日本の新規感染者数の推移</a:t>
            </a:r>
            <a:r>
              <a:rPr kumimoji="1" lang="ja-JP" altLang="en-US" sz="2000">
                <a:solidFill>
                  <a:schemeClr val="bg1"/>
                </a:solidFill>
              </a:rPr>
              <a:t>（</a:t>
            </a:r>
            <a:r>
              <a:rPr kumimoji="1" lang="en-US" altLang="ja-JP" sz="2000" dirty="0">
                <a:solidFill>
                  <a:schemeClr val="bg1"/>
                </a:solidFill>
              </a:rPr>
              <a:t>2020</a:t>
            </a:r>
            <a:r>
              <a:rPr kumimoji="1" lang="ja-JP" altLang="en-US" sz="2000">
                <a:solidFill>
                  <a:schemeClr val="bg1"/>
                </a:solidFill>
              </a:rPr>
              <a:t>年</a:t>
            </a:r>
            <a:r>
              <a:rPr kumimoji="1" lang="en-US" altLang="ja-JP" sz="2000" dirty="0">
                <a:solidFill>
                  <a:schemeClr val="bg1"/>
                </a:solidFill>
              </a:rPr>
              <a:t>11</a:t>
            </a:r>
            <a:r>
              <a:rPr kumimoji="1" lang="ja-JP" altLang="en-US" sz="2000">
                <a:solidFill>
                  <a:schemeClr val="bg1"/>
                </a:solidFill>
              </a:rPr>
              <a:t>月</a:t>
            </a:r>
            <a:r>
              <a:rPr kumimoji="1" lang="en-US" altLang="ja-JP" sz="2000" dirty="0">
                <a:solidFill>
                  <a:schemeClr val="bg1"/>
                </a:solidFill>
              </a:rPr>
              <a:t>25</a:t>
            </a:r>
            <a:r>
              <a:rPr kumimoji="1" lang="ja-JP" altLang="en-US" sz="2000">
                <a:solidFill>
                  <a:schemeClr val="bg1"/>
                </a:solidFill>
              </a:rPr>
              <a:t>日現在）</a:t>
            </a:r>
            <a:br>
              <a:rPr kumimoji="1" lang="en-US" altLang="ja-JP" sz="2000" dirty="0">
                <a:solidFill>
                  <a:schemeClr val="bg1"/>
                </a:solidFill>
              </a:rPr>
            </a:br>
            <a:r>
              <a:rPr kumimoji="1" lang="en-US" altLang="ja-JP" sz="2000" dirty="0">
                <a:solidFill>
                  <a:schemeClr val="bg1"/>
                </a:solidFill>
              </a:rPr>
              <a:t>					</a:t>
            </a:r>
            <a:r>
              <a:rPr kumimoji="1" lang="ja-JP" altLang="en-US" sz="2000">
                <a:solidFill>
                  <a:schemeClr val="bg1"/>
                </a:solidFill>
              </a:rPr>
              <a:t>　　</a:t>
            </a:r>
            <a:r>
              <a:rPr kumimoji="1" lang="ja-JP" altLang="en-US" sz="1600">
                <a:solidFill>
                  <a:schemeClr val="bg1"/>
                </a:solidFill>
              </a:rPr>
              <a:t>縦軸：人　横軸：月日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468850A-B649-7C48-9AB3-280469ACD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7"/>
          <a:stretch/>
        </p:blipFill>
        <p:spPr>
          <a:xfrm>
            <a:off x="603306" y="1288072"/>
            <a:ext cx="5479235" cy="4932486"/>
          </a:xfrm>
        </p:spPr>
      </p:pic>
      <p:pic>
        <p:nvPicPr>
          <p:cNvPr id="10" name="コンテンツ プレースホルダー 5">
            <a:extLst>
              <a:ext uri="{FF2B5EF4-FFF2-40B4-BE49-F238E27FC236}">
                <a16:creationId xmlns:a16="http://schemas.microsoft.com/office/drawing/2014/main" id="{A2F84B75-9FE7-584A-A196-D77C8DF3B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231" y="1261696"/>
            <a:ext cx="5479235" cy="4958862"/>
          </a:xfrm>
          <a:prstGeom prst="rect">
            <a:avLst/>
          </a:prstGeom>
        </p:spPr>
      </p:pic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D1BDCEDF-3C48-7643-A40A-F0E4AA7D7392}"/>
              </a:ext>
            </a:extLst>
          </p:cNvPr>
          <p:cNvSpPr/>
          <p:nvPr/>
        </p:nvSpPr>
        <p:spPr>
          <a:xfrm>
            <a:off x="9758257" y="276370"/>
            <a:ext cx="2157945" cy="1164566"/>
          </a:xfrm>
          <a:prstGeom prst="wedgeRoundRectCallout">
            <a:avLst>
              <a:gd name="adj1" fmla="val -62068"/>
              <a:gd name="adj2" fmla="val 617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00B050"/>
                </a:solidFill>
              </a:rPr>
              <a:t>緑</a:t>
            </a:r>
            <a:r>
              <a:rPr kumimoji="1" lang="ja-JP" altLang="en-US">
                <a:solidFill>
                  <a:schemeClr val="bg1"/>
                </a:solidFill>
              </a:rPr>
              <a:t>線：</a:t>
            </a:r>
            <a:r>
              <a:rPr kumimoji="1" lang="en-US" altLang="ja-JP" dirty="0">
                <a:solidFill>
                  <a:schemeClr val="bg1"/>
                </a:solidFill>
              </a:rPr>
              <a:t>7/22GoTo</a:t>
            </a:r>
          </a:p>
          <a:p>
            <a:pPr algn="ctr"/>
            <a:r>
              <a:rPr kumimoji="1" lang="ja-JP" altLang="en-US">
                <a:solidFill>
                  <a:schemeClr val="bg1"/>
                </a:solidFill>
              </a:rPr>
              <a:t>トラベル</a:t>
            </a:r>
            <a:r>
              <a:rPr kumimoji="1" lang="ja-JP" altLang="en-US" dirty="0">
                <a:solidFill>
                  <a:schemeClr val="bg1"/>
                </a:solidFill>
              </a:rPr>
              <a:t>開始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0000FF"/>
                </a:solidFill>
              </a:rPr>
              <a:t>青</a:t>
            </a:r>
            <a:r>
              <a:rPr kumimoji="1" lang="ja-JP" altLang="en-US" dirty="0">
                <a:solidFill>
                  <a:schemeClr val="bg1"/>
                </a:solidFill>
              </a:rPr>
              <a:t>線：</a:t>
            </a:r>
            <a:r>
              <a:rPr kumimoji="1" lang="en-US" altLang="ja-JP" dirty="0">
                <a:solidFill>
                  <a:schemeClr val="bg1"/>
                </a:solidFill>
              </a:rPr>
              <a:t>10/1</a:t>
            </a:r>
            <a:r>
              <a:rPr kumimoji="1" lang="ja-JP" altLang="en-US">
                <a:solidFill>
                  <a:schemeClr val="bg1"/>
                </a:solidFill>
              </a:rPr>
              <a:t>東京を発着</a:t>
            </a:r>
            <a:r>
              <a:rPr kumimoji="1" lang="ja-JP" altLang="en-US" dirty="0">
                <a:solidFill>
                  <a:schemeClr val="bg1"/>
                </a:solidFill>
              </a:rPr>
              <a:t>対象に追加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EED0BBF-0D39-E44C-9629-C758AE685FE7}"/>
              </a:ext>
            </a:extLst>
          </p:cNvPr>
          <p:cNvCxnSpPr>
            <a:cxnSpLocks/>
          </p:cNvCxnSpPr>
          <p:nvPr/>
        </p:nvCxnSpPr>
        <p:spPr>
          <a:xfrm>
            <a:off x="9070779" y="1545996"/>
            <a:ext cx="0" cy="19461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E0A200E-0DED-DB4F-BFF7-BB1B1700D046}"/>
              </a:ext>
            </a:extLst>
          </p:cNvPr>
          <p:cNvCxnSpPr>
            <a:cxnSpLocks/>
          </p:cNvCxnSpPr>
          <p:nvPr/>
        </p:nvCxnSpPr>
        <p:spPr>
          <a:xfrm>
            <a:off x="3657777" y="1371433"/>
            <a:ext cx="0" cy="22344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D13A1EC-5D2B-A042-8DE7-0A784391B7D3}"/>
              </a:ext>
            </a:extLst>
          </p:cNvPr>
          <p:cNvCxnSpPr>
            <a:cxnSpLocks/>
          </p:cNvCxnSpPr>
          <p:nvPr/>
        </p:nvCxnSpPr>
        <p:spPr>
          <a:xfrm>
            <a:off x="9074244" y="3745606"/>
            <a:ext cx="0" cy="22245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5EF1D46-B940-454B-B03F-4C743F13F9FC}"/>
              </a:ext>
            </a:extLst>
          </p:cNvPr>
          <p:cNvCxnSpPr>
            <a:cxnSpLocks/>
          </p:cNvCxnSpPr>
          <p:nvPr/>
        </p:nvCxnSpPr>
        <p:spPr>
          <a:xfrm>
            <a:off x="3657777" y="4155067"/>
            <a:ext cx="0" cy="181505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BA4A366-F15D-BD4D-8298-A1AAD4B8F721}"/>
              </a:ext>
            </a:extLst>
          </p:cNvPr>
          <p:cNvCxnSpPr>
            <a:cxnSpLocks/>
          </p:cNvCxnSpPr>
          <p:nvPr/>
        </p:nvCxnSpPr>
        <p:spPr>
          <a:xfrm>
            <a:off x="4987665" y="1371433"/>
            <a:ext cx="0" cy="223444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34C1612-5E62-9D43-857F-9782360B3A3E}"/>
              </a:ext>
            </a:extLst>
          </p:cNvPr>
          <p:cNvCxnSpPr>
            <a:cxnSpLocks/>
          </p:cNvCxnSpPr>
          <p:nvPr/>
        </p:nvCxnSpPr>
        <p:spPr>
          <a:xfrm>
            <a:off x="10380131" y="1545996"/>
            <a:ext cx="0" cy="19461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CFDEE27-CE0C-E549-9BC6-5212BB2B4DD3}"/>
              </a:ext>
            </a:extLst>
          </p:cNvPr>
          <p:cNvCxnSpPr>
            <a:cxnSpLocks/>
          </p:cNvCxnSpPr>
          <p:nvPr/>
        </p:nvCxnSpPr>
        <p:spPr>
          <a:xfrm>
            <a:off x="4987665" y="4120231"/>
            <a:ext cx="0" cy="186381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F2F5C53-FEEB-DB49-AE39-4AC9628FDA42}"/>
              </a:ext>
            </a:extLst>
          </p:cNvPr>
          <p:cNvCxnSpPr>
            <a:cxnSpLocks/>
          </p:cNvCxnSpPr>
          <p:nvPr/>
        </p:nvCxnSpPr>
        <p:spPr>
          <a:xfrm>
            <a:off x="10380131" y="3736897"/>
            <a:ext cx="2890" cy="2245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2CFC4EE0-9E2B-084C-A319-46EFDEBF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763" y="6262430"/>
            <a:ext cx="5283085" cy="2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1E01FC1-2A9D-044D-9C04-FA24545DEDFB}"/>
              </a:ext>
            </a:extLst>
          </p:cNvPr>
          <p:cNvSpPr txBox="1">
            <a:spLocks/>
          </p:cNvSpPr>
          <p:nvPr/>
        </p:nvSpPr>
        <p:spPr>
          <a:xfrm>
            <a:off x="165652" y="833112"/>
            <a:ext cx="11907078" cy="584025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06457B9-AF6C-ED4E-B2DE-126DB1312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56" y="1756279"/>
            <a:ext cx="5216696" cy="4355942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7134AF4-E1C2-184B-A76A-0331FB9B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215" y="247519"/>
            <a:ext cx="7907950" cy="1508760"/>
          </a:xfrm>
        </p:spPr>
        <p:txBody>
          <a:bodyPr/>
          <a:lstStyle/>
          <a:p>
            <a:r>
              <a:rPr lang="ja-JP" altLang="en-US"/>
              <a:t>フランスの感染者の広がりと推移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7FD4099-EEA8-DB4D-9EE5-FCAF54AA86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477" y="2674118"/>
            <a:ext cx="6126835" cy="35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6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9510" y="284176"/>
            <a:ext cx="10826150" cy="1508760"/>
          </a:xfrm>
        </p:spPr>
        <p:txBody>
          <a:bodyPr>
            <a:normAutofit/>
          </a:bodyPr>
          <a:lstStyle/>
          <a:p>
            <a:r>
              <a:rPr lang="ja-JP" altLang="en-US" sz="4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日本とフランスにおける</a:t>
            </a:r>
            <a:br>
              <a:rPr lang="en-US" altLang="ja-JP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ja-JP" altLang="en-US" sz="4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観光業の類似点・相違点を考えてみよう</a:t>
            </a:r>
            <a:endParaRPr kumimoji="1" lang="ja-JP" altLang="en-US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45296" y="5959301"/>
            <a:ext cx="10041730" cy="5067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3200" dirty="0"/>
              <a:t>https://</a:t>
            </a:r>
            <a:r>
              <a:rPr lang="en-US" altLang="ja-JP" sz="3200" dirty="0" err="1"/>
              <a:t>www.unwto.org</a:t>
            </a:r>
            <a:r>
              <a:rPr lang="en-US" altLang="ja-JP" sz="3200" dirty="0"/>
              <a:t>/statistics/country-fact-sheets</a:t>
            </a:r>
            <a:endParaRPr kumimoji="1" lang="ja-JP" altLang="en-US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630C383-D35E-8B44-83BB-FAD045AFA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05" y="2462120"/>
            <a:ext cx="5037653" cy="28279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BC9CF94-C958-1E4E-B196-8018644BEE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9373" y="2475023"/>
            <a:ext cx="5037653" cy="2829328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FCD05223-A1E9-C64F-9ACA-97F59EFC06DC}"/>
              </a:ext>
            </a:extLst>
          </p:cNvPr>
          <p:cNvSpPr txBox="1">
            <a:spLocks/>
          </p:cNvSpPr>
          <p:nvPr/>
        </p:nvSpPr>
        <p:spPr>
          <a:xfrm>
            <a:off x="3117080" y="5264968"/>
            <a:ext cx="2760088" cy="2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altLang="ja-JP" sz="1000" dirty="0"/>
              <a:t>©︎Hajime Seki/</a:t>
            </a:r>
            <a:r>
              <a:rPr lang="en-US" altLang="ja-JP" sz="1000" dirty="0" err="1"/>
              <a:t>Dreamstime.com</a:t>
            </a:r>
            <a:endParaRPr lang="ja-JP" altLang="en-US" sz="1000" dirty="0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2EDDA8A4-A660-CC4A-82D0-9A017AA374D3}"/>
              </a:ext>
            </a:extLst>
          </p:cNvPr>
          <p:cNvSpPr txBox="1">
            <a:spLocks/>
          </p:cNvSpPr>
          <p:nvPr/>
        </p:nvSpPr>
        <p:spPr>
          <a:xfrm>
            <a:off x="8572219" y="5264968"/>
            <a:ext cx="2760088" cy="2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 pitchFamily="2" charset="2"/>
              <a:buNone/>
            </a:pPr>
            <a:r>
              <a:rPr lang="en-US" altLang="ja-JP" sz="1000" dirty="0"/>
              <a:t>©︎Saiko3p/</a:t>
            </a:r>
            <a:r>
              <a:rPr lang="en-US" altLang="ja-JP" sz="1000" dirty="0" err="1"/>
              <a:t>Dreamstime.com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7969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925575"/>
              </p:ext>
            </p:extLst>
          </p:nvPr>
        </p:nvGraphicFramePr>
        <p:xfrm>
          <a:off x="0" y="810332"/>
          <a:ext cx="12192000" cy="5866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680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89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図 13">
            <a:extLst>
              <a:ext uri="{FF2B5EF4-FFF2-40B4-BE49-F238E27FC236}">
                <a16:creationId xmlns:a16="http://schemas.microsoft.com/office/drawing/2014/main" id="{4E90323A-8CD0-9441-B9AB-1E1A74847C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104" y="690712"/>
            <a:ext cx="8803229" cy="598619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D37CC2C1-7EF2-8C4B-8495-3DEF572195A3}"/>
              </a:ext>
            </a:extLst>
          </p:cNvPr>
          <p:cNvSpPr txBox="1">
            <a:spLocks/>
          </p:cNvSpPr>
          <p:nvPr/>
        </p:nvSpPr>
        <p:spPr>
          <a:xfrm>
            <a:off x="797738" y="310736"/>
            <a:ext cx="10826150" cy="499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移動手段から考えてみよう。どちらが日本で、どちらがフランス？</a:t>
            </a:r>
            <a:endParaRPr lang="ja-JP" altLang="en-US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85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954483"/>
              </p:ext>
            </p:extLst>
          </p:nvPr>
        </p:nvGraphicFramePr>
        <p:xfrm>
          <a:off x="0" y="1099457"/>
          <a:ext cx="12192000" cy="56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3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>
                          <a:solidFill>
                            <a:schemeClr val="bg1"/>
                          </a:solidFill>
                        </a:rPr>
                        <a:t>フランス</a:t>
                      </a:r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>
                          <a:solidFill>
                            <a:schemeClr val="bg1"/>
                          </a:solidFill>
                        </a:rPr>
                        <a:t>日本</a:t>
                      </a:r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9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図 17">
            <a:extLst>
              <a:ext uri="{FF2B5EF4-FFF2-40B4-BE49-F238E27FC236}">
                <a16:creationId xmlns:a16="http://schemas.microsoft.com/office/drawing/2014/main" id="{5D281167-CF85-8E45-9F72-51409425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2070"/>
            <a:ext cx="12192000" cy="407847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2C08137-A5D0-8649-AAD2-7D78620E025D}"/>
              </a:ext>
            </a:extLst>
          </p:cNvPr>
          <p:cNvSpPr txBox="1">
            <a:spLocks/>
          </p:cNvSpPr>
          <p:nvPr/>
        </p:nvSpPr>
        <p:spPr>
          <a:xfrm>
            <a:off x="786852" y="367653"/>
            <a:ext cx="10826150" cy="499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4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国内・国外の観光収入の状況を比較してみよう</a:t>
            </a:r>
            <a:endParaRPr lang="ja-JP" altLang="en-US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399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911002"/>
              </p:ext>
            </p:extLst>
          </p:nvPr>
        </p:nvGraphicFramePr>
        <p:xfrm>
          <a:off x="0" y="1273629"/>
          <a:ext cx="12192000" cy="548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03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>
                          <a:solidFill>
                            <a:schemeClr val="bg1"/>
                          </a:solidFill>
                        </a:rPr>
                        <a:t>フランス</a:t>
                      </a:r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>
                          <a:solidFill>
                            <a:schemeClr val="bg1"/>
                          </a:solidFill>
                        </a:rPr>
                        <a:t>日本</a:t>
                      </a:r>
                      <a:endParaRPr kumimoji="1" lang="ja-JP" alt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829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91CE257C-3E32-2C46-99B5-37953700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72" y="2095246"/>
            <a:ext cx="12192000" cy="434469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C204B12D-7568-2243-8F52-03A5F5584F94}"/>
              </a:ext>
            </a:extLst>
          </p:cNvPr>
          <p:cNvSpPr txBox="1">
            <a:spLocks/>
          </p:cNvSpPr>
          <p:nvPr/>
        </p:nvSpPr>
        <p:spPr>
          <a:xfrm>
            <a:off x="786852" y="367653"/>
            <a:ext cx="10826150" cy="499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GDP</a:t>
            </a:r>
            <a:r>
              <a:rPr lang="ja-JP" altLang="en-US" sz="4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に占める観光支出の割合を比較してみよう</a:t>
            </a:r>
            <a:endParaRPr lang="ja-JP" altLang="en-US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4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4685" y="1962318"/>
            <a:ext cx="10790298" cy="4412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/>
              <a:t>【</a:t>
            </a:r>
            <a:r>
              <a:rPr lang="ja-JP" altLang="en-US" sz="2800" dirty="0"/>
              <a:t>視点の例</a:t>
            </a:r>
            <a:r>
              <a:rPr lang="en-US" altLang="ja-JP" sz="2800" dirty="0"/>
              <a:t>】</a:t>
            </a:r>
          </a:p>
          <a:p>
            <a:pPr marL="0" indent="0">
              <a:buNone/>
            </a:pPr>
            <a:r>
              <a:rPr lang="ja-JP" altLang="ja-JP" sz="2800" dirty="0"/>
              <a:t>・インバウンド（ </a:t>
            </a:r>
            <a:r>
              <a:rPr lang="en-US" altLang="ja-JP" sz="2800" dirty="0"/>
              <a:t>INBOUND</a:t>
            </a:r>
            <a:r>
              <a:rPr lang="ja-JP" altLang="ja-JP" sz="2800" dirty="0"/>
              <a:t>）</a:t>
            </a:r>
            <a:r>
              <a:rPr lang="en-US" altLang="ja-JP" sz="2800" dirty="0"/>
              <a:t>: </a:t>
            </a:r>
            <a:r>
              <a:rPr lang="ja-JP" altLang="ja-JP" sz="2800" dirty="0"/>
              <a:t>外国から自国へ訪れてくる旅行</a:t>
            </a:r>
          </a:p>
          <a:p>
            <a:pPr marL="0" indent="0">
              <a:buNone/>
            </a:pPr>
            <a:r>
              <a:rPr lang="ja-JP" altLang="ja-JP" sz="2800" dirty="0"/>
              <a:t>・アウトバウンド</a:t>
            </a:r>
            <a:r>
              <a:rPr lang="ja-JP" altLang="en-US" sz="2800" dirty="0"/>
              <a:t>（</a:t>
            </a:r>
            <a:r>
              <a:rPr lang="en-US" altLang="ja-JP" sz="2800" dirty="0"/>
              <a:t> OUTBOUND</a:t>
            </a:r>
            <a:r>
              <a:rPr lang="ja-JP" altLang="ja-JP" sz="2800" dirty="0"/>
              <a:t>）</a:t>
            </a:r>
            <a:r>
              <a:rPr lang="en-US" altLang="ja-JP" sz="2800" dirty="0"/>
              <a:t>: </a:t>
            </a:r>
            <a:r>
              <a:rPr lang="ja-JP" altLang="ja-JP" sz="2800" dirty="0"/>
              <a:t>自国から外国へ出かける旅行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・○○</a:t>
            </a:r>
            <a:r>
              <a:rPr kumimoji="1" lang="ja-JP" altLang="en-US" sz="2800"/>
              <a:t>ツーリズム：これまでの観光において提唱されてきたツー　　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/>
              <a:t>　</a:t>
            </a:r>
            <a:r>
              <a:rPr kumimoji="1" lang="ja-JP" altLang="en-US" sz="2800"/>
              <a:t>リズムにはどのようなものがあるか。○○にあてはまる例を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参考にし</a:t>
            </a:r>
            <a:r>
              <a:rPr kumimoji="1" lang="ja-JP" altLang="en-US" sz="2800" dirty="0"/>
              <a:t>つつも、既存のものに囚われずに新しい意見を挙げて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kumimoji="1" lang="ja-JP" altLang="en-US" sz="2800" dirty="0"/>
              <a:t>みよう。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（例）マス・パーソナル・アーバン・ルーラル・グリーン・エコ</a:t>
            </a:r>
            <a:r>
              <a:rPr lang="en-US" altLang="ja-JP" sz="2800" dirty="0"/>
              <a:t>…</a:t>
            </a:r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600" y="143668"/>
            <a:ext cx="9784080" cy="589127"/>
          </a:xfrm>
        </p:spPr>
        <p:txBody>
          <a:bodyPr>
            <a:normAutofit/>
          </a:bodyPr>
          <a:lstStyle/>
          <a:p>
            <a:r>
              <a:rPr lang="ja-JP" altLang="en-US" sz="2400">
                <a:solidFill>
                  <a:schemeClr val="bg1"/>
                </a:solidFill>
              </a:rPr>
              <a:t>★授業で学んだフランスと日本の観光業の特徴をもとに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D0C480-9A5B-9C4E-B933-7F455C25C187}"/>
              </a:ext>
            </a:extLst>
          </p:cNvPr>
          <p:cNvSpPr/>
          <p:nvPr/>
        </p:nvSpPr>
        <p:spPr>
          <a:xfrm>
            <a:off x="1286153" y="534143"/>
            <a:ext cx="10278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bg2"/>
                </a:solidFill>
              </a:rPr>
              <a:t>with</a:t>
            </a:r>
            <a:r>
              <a:rPr lang="ja-JP" altLang="en-US" sz="4000">
                <a:solidFill>
                  <a:schemeClr val="bg2"/>
                </a:solidFill>
              </a:rPr>
              <a:t>コロナ社会のこれからの日本において，　</a:t>
            </a:r>
            <a:r>
              <a:rPr lang="ja-JP" altLang="en-US" sz="4000" u="sng">
                <a:solidFill>
                  <a:schemeClr val="bg2"/>
                </a:solidFill>
              </a:rPr>
              <a:t>持続可能な観光</a:t>
            </a:r>
            <a:r>
              <a:rPr lang="ja-JP" altLang="en-US" sz="4000">
                <a:solidFill>
                  <a:schemeClr val="bg2"/>
                </a:solidFill>
              </a:rPr>
              <a:t>を提案しよう</a:t>
            </a:r>
            <a:endParaRPr lang="en-US" altLang="ja-JP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78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</TotalTime>
  <Words>296</Words>
  <Application>Microsoft Macintosh PowerPoint</Application>
  <PresentationFormat>ワイド画面</PresentationFormat>
  <Paragraphs>30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HGPｺﾞｼｯｸE</vt:lpstr>
      <vt:lpstr>ＭＳ ゴシック</vt:lpstr>
      <vt:lpstr>Corbel</vt:lpstr>
      <vt:lpstr>Wingdings</vt:lpstr>
      <vt:lpstr>縞模様</vt:lpstr>
      <vt:lpstr>日本とフランスを例に 観光業への影響と対策を考える</vt:lpstr>
      <vt:lpstr>PowerPoint プレゼンテーション</vt:lpstr>
      <vt:lpstr>日本の新規感染者数の推移（2020年11月25日現在）      　　縦軸：人　横軸：月日</vt:lpstr>
      <vt:lpstr>フランスの感染者の広がりと推移</vt:lpstr>
      <vt:lpstr>日本とフランスにおける 観光業の類似点・相違点を考えてみよう</vt:lpstr>
      <vt:lpstr>PowerPoint プレゼンテーション</vt:lpstr>
      <vt:lpstr>PowerPoint プレゼンテーション</vt:lpstr>
      <vt:lpstr>PowerPoint プレゼンテーション</vt:lpstr>
      <vt:lpstr>★授業で学んだフランスと日本の観光業の特徴をもとに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栗山 絵理</dc:creator>
  <cp:lastModifiedBy>Microsoft Office User</cp:lastModifiedBy>
  <cp:revision>80</cp:revision>
  <cp:lastPrinted>2021-01-07T23:38:52Z</cp:lastPrinted>
  <dcterms:created xsi:type="dcterms:W3CDTF">2020-11-15T11:33:05Z</dcterms:created>
  <dcterms:modified xsi:type="dcterms:W3CDTF">2021-01-07T23:38:56Z</dcterms:modified>
</cp:coreProperties>
</file>